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handoutMasterIdLst>
    <p:handoutMasterId r:id="rId14"/>
  </p:handoutMasterIdLst>
  <p:sldIdLst>
    <p:sldId id="294" r:id="rId2"/>
    <p:sldId id="258" r:id="rId3"/>
    <p:sldId id="260" r:id="rId4"/>
    <p:sldId id="262" r:id="rId5"/>
    <p:sldId id="301" r:id="rId6"/>
    <p:sldId id="291" r:id="rId7"/>
    <p:sldId id="293" r:id="rId8"/>
    <p:sldId id="292" r:id="rId9"/>
    <p:sldId id="302" r:id="rId10"/>
    <p:sldId id="303" r:id="rId11"/>
    <p:sldId id="275" r:id="rId12"/>
    <p:sldId id="284" r:id="rId13"/>
  </p:sldIdLst>
  <p:sldSz cx="16257588" cy="12188825"/>
  <p:notesSz cx="6797675" cy="9926638"/>
  <p:defaultTextStyle>
    <a:defPPr>
      <a:defRPr lang="en-US"/>
    </a:defPPr>
    <a:lvl1pPr marL="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19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437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156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0875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594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312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031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1750" algn="l" defTabSz="81271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9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4E5"/>
    <a:srgbClr val="00002C"/>
    <a:srgbClr val="004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4" y="366"/>
      </p:cViewPr>
      <p:guideLst>
        <p:guide orient="horz" pos="3839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EBE3-46F0-41FF-B643-823F19FD678A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1BA0-AE58-4BEC-8D9B-EC480E2DC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3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319" y="5615237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>
              <a:defRPr sz="4340" b="1" cap="all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Úřad</a:t>
            </a:r>
            <a:r>
              <a:rPr lang="en-US" dirty="0"/>
              <a:t> pro </a:t>
            </a:r>
            <a:r>
              <a:rPr lang="en-US" dirty="0" err="1"/>
              <a:t>ochranu</a:t>
            </a:r>
            <a:r>
              <a:rPr lang="en-US" dirty="0"/>
              <a:t> </a:t>
            </a:r>
            <a:r>
              <a:rPr lang="en-US" dirty="0" err="1"/>
              <a:t>hospodářské</a:t>
            </a:r>
            <a:r>
              <a:rPr lang="en-US" dirty="0"/>
              <a:t> </a:t>
            </a:r>
            <a:r>
              <a:rPr lang="en-US" dirty="0" err="1"/>
              <a:t>soutěže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319" y="6323012"/>
            <a:ext cx="13818950" cy="17526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 algn="ctr">
              <a:buNone/>
              <a:defRPr sz="4300" b="1" i="0" cap="all">
                <a:solidFill>
                  <a:srgbClr val="40B4E5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Klikněte a změňte podnadpis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78" y="11062964"/>
            <a:ext cx="8828082" cy="739198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cs-CZ" dirty="0"/>
              <a:t>Přehled kompetencí a činnosti ÚOHS 2017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12879" y="2360612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změnte text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878" y="10890603"/>
            <a:ext cx="6553915" cy="0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87363"/>
            <a:ext cx="14631988" cy="2032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693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8281193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 typeface="Wingdings" charset="2"/>
              <a:buChar char="§"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2360612"/>
            <a:ext cx="7163515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880" y="912812"/>
            <a:ext cx="14631829" cy="1447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300" b="1" i="0" cap="none">
                <a:solidFill>
                  <a:srgbClr val="004D7E"/>
                </a:solidFill>
              </a:defRPr>
            </a:lvl1pPr>
            <a:lvl2pPr marL="8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</a:t>
            </a:r>
            <a:r>
              <a:rPr lang="cs-CZ" dirty="0"/>
              <a:t>likněte a změňte nadpis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812879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8281194" y="7847013"/>
            <a:ext cx="7163515" cy="2133599"/>
          </a:xfrm>
          <a:prstGeom prst="rect">
            <a:avLst/>
          </a:prstGeom>
        </p:spPr>
        <p:txBody>
          <a:bodyPr lIns="0" tIns="0" rIns="0" bIns="0"/>
          <a:lstStyle>
            <a:lvl1pPr marL="360363" indent="-360363">
              <a:buClr>
                <a:srgbClr val="40B4E5"/>
              </a:buClr>
              <a:buFontTx/>
              <a:buNone/>
              <a:defRPr sz="2480" b="1" i="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 dirty="0"/>
              <a:t>Klikněte a změňte text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12881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81194" y="2589213"/>
            <a:ext cx="7163514" cy="5029200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2879" y="11199812"/>
            <a:ext cx="3734515" cy="1588"/>
          </a:xfrm>
          <a:prstGeom prst="line">
            <a:avLst/>
          </a:prstGeom>
          <a:ln w="50800">
            <a:solidFill>
              <a:srgbClr val="40B4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80" y="11297236"/>
            <a:ext cx="6553914" cy="648942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>
                <a:solidFill>
                  <a:srgbClr val="004D7E"/>
                </a:solidFill>
              </a:defRPr>
            </a:lvl1pPr>
          </a:lstStyle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6257588" cy="9980612"/>
          </a:xfrm>
          <a:prstGeom prst="rect">
            <a:avLst/>
          </a:prstGeom>
        </p:spPr>
        <p:txBody>
          <a:bodyPr lIns="162544" tIns="81272" rIns="162544" bIns="81272"/>
          <a:lstStyle>
            <a:lvl1pPr marL="0" indent="0">
              <a:buNone/>
              <a:defRPr sz="5700"/>
            </a:lvl1pPr>
            <a:lvl2pPr marL="812719" indent="0">
              <a:buNone/>
              <a:defRPr sz="5000"/>
            </a:lvl2pPr>
            <a:lvl3pPr marL="1625437" indent="0">
              <a:buNone/>
              <a:defRPr sz="4300"/>
            </a:lvl3pPr>
            <a:lvl4pPr marL="2438156" indent="0">
              <a:buNone/>
              <a:defRPr sz="3600"/>
            </a:lvl4pPr>
            <a:lvl5pPr marL="3250875" indent="0">
              <a:buNone/>
              <a:defRPr sz="3600"/>
            </a:lvl5pPr>
            <a:lvl6pPr marL="4063594" indent="0">
              <a:buNone/>
              <a:defRPr sz="3600"/>
            </a:lvl6pPr>
            <a:lvl7pPr marL="4876312" indent="0">
              <a:buNone/>
              <a:defRPr sz="3600"/>
            </a:lvl7pPr>
            <a:lvl8pPr marL="5689031" indent="0">
              <a:buNone/>
              <a:defRPr sz="3600"/>
            </a:lvl8pPr>
            <a:lvl9pPr marL="6501750" indent="0">
              <a:buNone/>
              <a:defRPr sz="3600"/>
            </a:lvl9pPr>
          </a:lstStyle>
          <a:p>
            <a:r>
              <a:rPr lang="en-US" dirty="0" err="1"/>
              <a:t>Obrázek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zentace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14"/>
            <a:ext cx="16257588" cy="12185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7" r:id="rId6"/>
  </p:sldLayoutIdLst>
  <p:txStyles>
    <p:titleStyle>
      <a:lvl1pPr algn="ctr" defTabSz="812719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39" indent="-609539" algn="l" defTabSz="81271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68" indent="-507949" algn="l" defTabSz="812719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797" indent="-406359" algn="l" defTabSz="812719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516" indent="-406359" algn="l" defTabSz="812719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34" indent="-406359" algn="l" defTabSz="812719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953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672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390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109" indent="-406359" algn="l" defTabSz="8127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19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37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56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875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594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12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031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50" algn="l" defTabSz="8127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UOHS_CZ" TargetMode="External"/><Relationship Id="rId2" Type="http://schemas.openxmlformats.org/officeDocument/2006/relationships/hyperlink" Target="http://www.uohs.cz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hs.cz/download/Informacni_listy/2019/Infolist_2019_03_pruvodceVZ_II.pdf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uohs.cz/download/Informacni_listy/2019/Infolist_2019_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uohs.cz/download/Informacni_listy/2020/2020_01_infolist_pruvodce3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319" y="6310436"/>
            <a:ext cx="13818950" cy="1596380"/>
          </a:xfrm>
        </p:spPr>
        <p:txBody>
          <a:bodyPr/>
          <a:lstStyle/>
          <a:p>
            <a:r>
              <a:rPr lang="cs-CZ" dirty="0"/>
              <a:t>XXIV. CELOSTÁTNÍ FINANČNÍ KONFERENCE</a:t>
            </a:r>
          </a:p>
          <a:p>
            <a:r>
              <a:rPr lang="cs-CZ" dirty="0"/>
              <a:t>25.11.2021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64097" y="955079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4D7E"/>
                </a:solidFill>
              </a:rPr>
              <a:t>Ing. Jan Vodák</a:t>
            </a:r>
          </a:p>
          <a:p>
            <a:r>
              <a:rPr lang="cs-CZ" sz="2800" dirty="0">
                <a:solidFill>
                  <a:srgbClr val="004D7E"/>
                </a:solidFill>
              </a:rPr>
              <a:t>poradce místopředsedkyně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C3E1E0-6B41-41AF-BCCA-1BEA22FEBCF7}"/>
              </a:ext>
            </a:extLst>
          </p:cNvPr>
          <p:cNvSpPr txBox="1">
            <a:spLocks/>
          </p:cNvSpPr>
          <p:nvPr/>
        </p:nvSpPr>
        <p:spPr>
          <a:xfrm>
            <a:off x="809861" y="4942284"/>
            <a:ext cx="13818950" cy="707775"/>
          </a:xfrm>
          <a:prstGeom prst="rect">
            <a:avLst/>
          </a:prstGeom>
        </p:spPr>
        <p:txBody>
          <a:bodyPr lIns="162544" tIns="81272" rIns="162544" bIns="81272"/>
          <a:lstStyle>
            <a:lvl1pPr algn="ctr" defTabSz="812719" rtl="0" eaLnBrk="1" latinLnBrk="0" hangingPunct="1">
              <a:spcBef>
                <a:spcPct val="0"/>
              </a:spcBef>
              <a:buNone/>
              <a:defRPr sz="4340" b="1" kern="1200" cap="all">
                <a:solidFill>
                  <a:srgbClr val="004D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Přezkum zadávání veřejných zakázek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D8EEB3-E722-45E0-A71C-297237A4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4698" cy="3889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83325" y="912812"/>
            <a:ext cx="15194341" cy="1447800"/>
          </a:xfrm>
        </p:spPr>
        <p:txBody>
          <a:bodyPr/>
          <a:lstStyle/>
          <a:p>
            <a:r>
              <a:rPr lang="cs-CZ" sz="4400" dirty="0"/>
              <a:t>II Vedení správních řízení, navazující povinnosti zadavatele</a:t>
            </a:r>
          </a:p>
          <a:p>
            <a:endParaRPr lang="cs-CZ" sz="4400" dirty="0"/>
          </a:p>
          <a:p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783325" y="3070076"/>
            <a:ext cx="14618277" cy="8915401"/>
          </a:xfrm>
        </p:spPr>
        <p:txBody>
          <a:bodyPr/>
          <a:lstStyle/>
          <a:p>
            <a:r>
              <a:rPr lang="cs-CZ" sz="3200" dirty="0"/>
              <a:t>důsledky nezaslání dokumentace o zadávacím řízení (v návrhovém řízení)</a:t>
            </a:r>
            <a:endParaRPr lang="cs-CZ" sz="2800" b="0" dirty="0"/>
          </a:p>
          <a:p>
            <a:pPr lvl="1"/>
            <a:r>
              <a:rPr lang="cs-CZ" sz="2800" b="0" dirty="0"/>
              <a:t>ÚOHS v návrhových řízení uloží </a:t>
            </a:r>
            <a:r>
              <a:rPr lang="cs-CZ" sz="2800" b="0" dirty="0">
                <a:solidFill>
                  <a:srgbClr val="004D7E"/>
                </a:solidFill>
              </a:rPr>
              <a:t>dodatečnou 5denní lhůtu </a:t>
            </a:r>
            <a:r>
              <a:rPr lang="cs-CZ" sz="2800" b="0" dirty="0"/>
              <a:t>ke splnění povinností     (§ 263 odst. 4 ZZVZ) → pokud zadavatel nezašle dokumentaci o ZŘ ani v této lhůtě → 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</a:rPr>
              <a:t>Úřad zruší ZŘ či přezkoumávaný úkon</a:t>
            </a:r>
          </a:p>
          <a:p>
            <a:pPr lvl="1"/>
            <a:r>
              <a:rPr lang="cs-CZ" sz="2800" b="0" dirty="0">
                <a:solidFill>
                  <a:prstClr val="black"/>
                </a:solidFill>
              </a:rPr>
              <a:t>Proč? Nedoručení dokumentace o ZŘ ztěžuje výkon dozoru Úřadu – d</a:t>
            </a:r>
            <a:r>
              <a:rPr lang="cs-CZ" sz="2800" b="0" dirty="0"/>
              <a:t>okumentace o ZŘ</a:t>
            </a:r>
            <a:r>
              <a:rPr lang="cs-CZ" sz="2800" dirty="0"/>
              <a:t> </a:t>
            </a:r>
            <a:r>
              <a:rPr lang="cs-CZ" sz="2800" b="0" dirty="0"/>
              <a:t>je </a:t>
            </a:r>
            <a:r>
              <a:rPr lang="cs-CZ" sz="2800" b="0" dirty="0">
                <a:ea typeface="Calibri" panose="020F0502020204030204" pitchFamily="34" charset="0"/>
                <a:cs typeface="Times New Roman" panose="02020603050405020304" pitchFamily="18" charset="0"/>
              </a:rPr>
              <a:t>nezbytným podkladem pro ověření souladu postupu zadavatele se ZZVZ.</a:t>
            </a:r>
          </a:p>
          <a:p>
            <a:pPr lvl="1"/>
            <a:r>
              <a:rPr lang="cs-CZ" sz="2800" b="0" dirty="0"/>
              <a:t>nesplnění povinnosti dle </a:t>
            </a:r>
            <a:r>
              <a:rPr lang="cs-CZ" sz="2800" dirty="0"/>
              <a:t>§ 252 odst. 1 ZZVZ</a:t>
            </a:r>
            <a:r>
              <a:rPr lang="cs-CZ" sz="2800" b="0" dirty="0"/>
              <a:t> = přestupek dle § 268 odst. 1 písm. e) ZZVZ  – pokuta až 1 mil. Kč</a:t>
            </a:r>
          </a:p>
          <a:p>
            <a:pPr marL="0" indent="0">
              <a:buNone/>
            </a:pPr>
            <a:endParaRPr lang="cs-CZ" sz="28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cs-CZ" sz="32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cs-CZ" sz="32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77489" lvl="3" indent="0" algn="just">
              <a:spcBef>
                <a:spcPts val="1200"/>
              </a:spcBef>
              <a:spcAft>
                <a:spcPts val="1200"/>
              </a:spcAft>
              <a:buClr>
                <a:srgbClr val="40B4E5"/>
              </a:buClr>
              <a:buNone/>
            </a:pPr>
            <a:endParaRPr lang="cs-CZ" sz="2800" dirty="0">
              <a:solidFill>
                <a:srgbClr val="00002C"/>
              </a:solidFill>
            </a:endParaRPr>
          </a:p>
          <a:p>
            <a:pPr lvl="1"/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pPr marL="360363" lvl="1" indent="-360363">
              <a:buClr>
                <a:srgbClr val="40B4E5"/>
              </a:buClr>
              <a:buFont typeface="Wingdings" charset="2"/>
              <a:buChar char="§"/>
            </a:pPr>
            <a:endParaRPr lang="cs-CZ" sz="3600" b="1" dirty="0"/>
          </a:p>
          <a:p>
            <a:pPr lvl="1"/>
            <a:endParaRPr lang="cs-CZ" sz="5420" dirty="0"/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6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Doporučení zadavatelům (nejen) z řad obcí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812879" y="2360612"/>
            <a:ext cx="14631830" cy="8527509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cs-CZ" sz="3200" b="0" dirty="0"/>
              <a:t>Pozor na VZMR s předpokládanou hodnotou blízkou limitům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cs-CZ" sz="3200" b="0" dirty="0"/>
              <a:t>Nezapomínejte na </a:t>
            </a:r>
            <a:r>
              <a:rPr lang="cs-CZ" sz="3200" b="0" dirty="0" err="1"/>
              <a:t>uveřejňovací</a:t>
            </a:r>
            <a:r>
              <a:rPr lang="cs-CZ" sz="3200" b="0" dirty="0"/>
              <a:t> povinnosti i u VZMR (profil zadavatele x registr smluv)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cs-CZ" sz="3200" b="0" dirty="0"/>
              <a:t>Myslete na řádné vypořádání námitek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cs-CZ" sz="3200" b="0" dirty="0"/>
              <a:t>ÚOHS sdělte svoje myšlenkové pochody, opravdu na tom záleží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cs-CZ" sz="3200" b="0" dirty="0"/>
              <a:t>Správné vymezení zadávacích podmínek  = základ úspěchu</a:t>
            </a:r>
          </a:p>
          <a:p>
            <a:pPr marL="1817555" lvl="1" indent="-857250">
              <a:spcBef>
                <a:spcPts val="1200"/>
              </a:spcBef>
              <a:spcAft>
                <a:spcPts val="600"/>
              </a:spcAft>
            </a:pPr>
            <a:r>
              <a:rPr lang="cs-CZ" sz="2800" dirty="0"/>
              <a:t>nejste v tom sami, pomůžeme vám</a:t>
            </a:r>
          </a:p>
          <a:p>
            <a:pPr marL="1817555" lvl="1" indent="-857250">
              <a:spcBef>
                <a:spcPts val="1200"/>
              </a:spcBef>
              <a:spcAft>
                <a:spcPts val="600"/>
              </a:spcAft>
            </a:pPr>
            <a:r>
              <a:rPr lang="cs-CZ" sz="2800" dirty="0"/>
              <a:t>s</a:t>
            </a:r>
            <a:r>
              <a:rPr lang="cs-CZ" sz="2800" b="0" dirty="0"/>
              <a:t>ledujte dění ve veřejných zakázkách  – metodické dny, konference, školení, stanoviska (ÚOHS, MMR)</a:t>
            </a:r>
          </a:p>
          <a:p>
            <a:pPr marL="742950" indent="-742950">
              <a:buAutoNum type="arabicPeriod"/>
            </a:pPr>
            <a:endParaRPr lang="cs-CZ" sz="3200" b="0" dirty="0"/>
          </a:p>
          <a:p>
            <a:pPr marL="0" indent="0">
              <a:buNone/>
            </a:pPr>
            <a:endParaRPr lang="cs-CZ" sz="28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5809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27994" y="4366220"/>
            <a:ext cx="14631988" cy="1440160"/>
          </a:xfrm>
        </p:spPr>
        <p:txBody>
          <a:bodyPr/>
          <a:lstStyle/>
          <a:p>
            <a:r>
              <a:rPr lang="cs-CZ" sz="6600" dirty="0">
                <a:solidFill>
                  <a:srgbClr val="004D7E"/>
                </a:solidFill>
              </a:rPr>
              <a:t>Děkuji za pozornost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35355" y="688650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4D7E"/>
                </a:solidFill>
              </a:rPr>
              <a:t>Ing. Jan Vodák</a:t>
            </a:r>
          </a:p>
          <a:p>
            <a:pPr algn="ctr"/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</a:rPr>
              <a:t>Případné písemné dotazy:</a:t>
            </a:r>
          </a:p>
          <a:p>
            <a:pPr algn="ctr"/>
            <a:r>
              <a:rPr lang="cs-CZ" dirty="0">
                <a:solidFill>
                  <a:srgbClr val="004D7E"/>
                </a:solidFill>
              </a:rPr>
              <a:t>jan.vodak@uohs.cz</a:t>
            </a:r>
          </a:p>
          <a:p>
            <a:pPr algn="ctr"/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  <a:hlinkClick r:id="rId2"/>
              </a:rPr>
              <a:t>www.uohs.cz</a:t>
            </a:r>
            <a:endParaRPr lang="cs-CZ" dirty="0">
              <a:solidFill>
                <a:srgbClr val="004D7E"/>
              </a:solidFill>
            </a:endParaRPr>
          </a:p>
          <a:p>
            <a:pPr algn="ctr"/>
            <a:r>
              <a:rPr lang="cs-CZ" dirty="0">
                <a:solidFill>
                  <a:srgbClr val="004D7E"/>
                </a:solidFill>
                <a:hlinkClick r:id="rId3"/>
              </a:rPr>
              <a:t>https://twitter.com/UOHS_CZ</a:t>
            </a:r>
            <a:endParaRPr lang="cs-CZ" dirty="0">
              <a:solidFill>
                <a:srgbClr val="004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I Představení, historie a působnost Úřadu</a:t>
            </a:r>
          </a:p>
          <a:p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567954" y="1830657"/>
            <a:ext cx="15481720" cy="8527509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4000" dirty="0"/>
              <a:t>představení</a:t>
            </a:r>
          </a:p>
          <a:p>
            <a:pPr lvl="1"/>
            <a:r>
              <a:rPr lang="cs-CZ" sz="2800" dirty="0"/>
              <a:t>ústřední orgán státní správy (další ČTÚ, ERÚ, ÚOOÚ, ČSÚ…)</a:t>
            </a:r>
          </a:p>
          <a:p>
            <a:pPr lvl="1"/>
            <a:r>
              <a:rPr lang="cs-CZ" sz="2800" dirty="0"/>
              <a:t>nezávislý – nepodléhá žádnému ministerstvu</a:t>
            </a:r>
          </a:p>
          <a:p>
            <a:pPr lvl="1"/>
            <a:r>
              <a:rPr lang="cs-CZ" sz="2800" dirty="0"/>
              <a:t>zákon č. 273/1996 Sb., o působnosti Úřadu pro ochranu hospodářské soutěže</a:t>
            </a:r>
          </a:p>
          <a:p>
            <a:r>
              <a:rPr lang="cs-CZ" sz="4000" dirty="0"/>
              <a:t>sídlo v Brně</a:t>
            </a:r>
          </a:p>
          <a:p>
            <a:r>
              <a:rPr lang="cs-CZ" sz="4000" dirty="0"/>
              <a:t>historie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1996 Úřad pro ochranu hospodářské soutěže, dříve Český úřad pro hospodářskou soutěž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6400160" lvl="8" indent="0">
              <a:buNone/>
            </a:pPr>
            <a:r>
              <a:rPr lang="cs-CZ" sz="1700" dirty="0"/>
              <a:t>	</a:t>
            </a:r>
          </a:p>
          <a:p>
            <a:pPr marL="812719" lvl="1" indent="0">
              <a:buNone/>
            </a:pPr>
            <a:endParaRPr lang="cs-CZ" sz="2800" dirty="0"/>
          </a:p>
          <a:p>
            <a:pPr marL="812719" lvl="1" indent="0">
              <a:buNone/>
            </a:pPr>
            <a:endParaRPr lang="cs-CZ" dirty="0"/>
          </a:p>
        </p:txBody>
      </p:sp>
      <p:pic>
        <p:nvPicPr>
          <p:cNvPr id="1026" name="Picture 2" descr="I:\610 - Tiskové oddělení\fotky-knizka\Barák\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95" y="7102524"/>
            <a:ext cx="61206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II Představení, historie a působnost Úřadu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4000" dirty="0"/>
              <a:t>dle zákona o působnosti Úřadu:</a:t>
            </a:r>
          </a:p>
          <a:p>
            <a:pPr lvl="1"/>
            <a:r>
              <a:rPr lang="cs-CZ" sz="2800" b="0" dirty="0"/>
              <a:t>vytváří podmínky pro podporu a ochranu hospodářské soutěže</a:t>
            </a:r>
          </a:p>
          <a:p>
            <a:pPr lvl="1"/>
            <a:r>
              <a:rPr lang="cs-CZ" sz="2800" b="0" dirty="0"/>
              <a:t>vykonává dozor nad zadáváním veřejných zakázek</a:t>
            </a:r>
          </a:p>
          <a:p>
            <a:pPr lvl="1"/>
            <a:r>
              <a:rPr lang="cs-CZ" sz="2800" b="0" dirty="0"/>
              <a:t>vykonává další působnosti stanovené zvláštními zákony</a:t>
            </a:r>
          </a:p>
          <a:p>
            <a:pPr marL="812719" lvl="1" indent="0">
              <a:buNone/>
            </a:pPr>
            <a:endParaRPr lang="cs-CZ" sz="4000" dirty="0"/>
          </a:p>
          <a:p>
            <a:r>
              <a:rPr lang="cs-CZ" sz="4000" dirty="0"/>
              <a:t>oblasti působnosti</a:t>
            </a:r>
          </a:p>
          <a:p>
            <a:pPr lvl="1"/>
            <a:r>
              <a:rPr lang="cs-CZ" sz="2800" dirty="0"/>
              <a:t>1991: hospodářská soutěž</a:t>
            </a:r>
          </a:p>
          <a:p>
            <a:pPr lvl="1"/>
            <a:r>
              <a:rPr lang="cs-CZ" sz="2800" dirty="0"/>
              <a:t>1995: veřejné zakázky</a:t>
            </a:r>
          </a:p>
          <a:p>
            <a:pPr lvl="1"/>
            <a:r>
              <a:rPr lang="cs-CZ" sz="2800" dirty="0"/>
              <a:t>2000: veřejná podpora</a:t>
            </a:r>
          </a:p>
          <a:p>
            <a:pPr lvl="1"/>
            <a:r>
              <a:rPr lang="cs-CZ" sz="2800" dirty="0"/>
              <a:t>2009: významná tržní síla</a:t>
            </a:r>
          </a:p>
          <a:p>
            <a:pPr lvl="1"/>
            <a:r>
              <a:rPr lang="cs-CZ" sz="2800" dirty="0"/>
              <a:t>2017: zákon o platebním styku</a:t>
            </a:r>
          </a:p>
          <a:p>
            <a:pPr lvl="1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73261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Vedení ÚOHS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812879" y="2360612"/>
            <a:ext cx="14631830" cy="8527509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Předseda ÚOHS</a:t>
            </a:r>
          </a:p>
          <a:p>
            <a:pPr marL="0" indent="0">
              <a:buNone/>
            </a:pPr>
            <a:r>
              <a:rPr lang="cs-CZ" sz="2800" dirty="0"/>
              <a:t>doc. JUDr. PhDr. Petr Mlsna, </a:t>
            </a:r>
            <a:r>
              <a:rPr lang="cs-CZ" sz="2800" dirty="0" err="1"/>
              <a:t>Ph</a:t>
            </a:r>
            <a:r>
              <a:rPr lang="cs-CZ" sz="2800" dirty="0"/>
              <a:t>. D.</a:t>
            </a:r>
          </a:p>
          <a:p>
            <a:pPr marL="0" indent="0">
              <a:buNone/>
            </a:pPr>
            <a:r>
              <a:rPr lang="cs-CZ" sz="2800" dirty="0"/>
              <a:t> (ve funkci od 2. 12. 2020)</a:t>
            </a:r>
          </a:p>
          <a:p>
            <a:r>
              <a:rPr lang="cs-CZ" sz="2800" b="0" dirty="0"/>
              <a:t>kredibilita, transparentnost, komunikace</a:t>
            </a:r>
          </a:p>
          <a:p>
            <a:r>
              <a:rPr lang="cs-CZ" sz="2800" b="0" dirty="0"/>
              <a:t>více hospodářské soutěže</a:t>
            </a:r>
          </a:p>
          <a:p>
            <a:r>
              <a:rPr lang="cs-CZ" sz="2800" b="0" dirty="0"/>
              <a:t>efektivní rozhodování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3600" dirty="0"/>
              <a:t>místopředsedkyně ÚOHS – sekce veřejných zakázek</a:t>
            </a:r>
          </a:p>
          <a:p>
            <a:pPr marL="0" indent="0">
              <a:buNone/>
            </a:pPr>
            <a:r>
              <a:rPr lang="cs-CZ" sz="2800" dirty="0"/>
              <a:t>Mgr. Markéta Dlouhá</a:t>
            </a:r>
          </a:p>
          <a:p>
            <a:pPr marL="0" indent="0">
              <a:buNone/>
            </a:pPr>
            <a:r>
              <a:rPr lang="cs-CZ" sz="2800" dirty="0"/>
              <a:t> (ve funkci od 1. 7. 2021) </a:t>
            </a:r>
          </a:p>
          <a:p>
            <a:r>
              <a:rPr lang="cs-CZ" sz="2800" b="0" dirty="0"/>
              <a:t>praxe v advokacii </a:t>
            </a:r>
          </a:p>
          <a:p>
            <a:r>
              <a:rPr lang="cs-CZ" sz="2800" b="0" dirty="0"/>
              <a:t>praxe na ÚOHS  – 10 roků</a:t>
            </a:r>
          </a:p>
          <a:p>
            <a:endParaRPr lang="cs-CZ" sz="2800" b="0" dirty="0"/>
          </a:p>
          <a:p>
            <a:pPr marL="0" indent="0">
              <a:buNone/>
            </a:pPr>
            <a:r>
              <a:rPr lang="cs-CZ" sz="3600" dirty="0"/>
              <a:t>další místopředsedové</a:t>
            </a:r>
          </a:p>
          <a:p>
            <a:r>
              <a:rPr lang="cs-CZ" sz="2800" b="0" dirty="0"/>
              <a:t>JUDr. Petr </a:t>
            </a:r>
            <a:r>
              <a:rPr lang="cs-CZ" sz="2800" b="0" dirty="0" err="1"/>
              <a:t>Solský</a:t>
            </a:r>
            <a:r>
              <a:rPr lang="cs-CZ" sz="2800" b="0" dirty="0"/>
              <a:t> </a:t>
            </a:r>
          </a:p>
          <a:p>
            <a:r>
              <a:rPr lang="cs-CZ" sz="2800" b="0" dirty="0"/>
              <a:t>Mgr. Ing. Kamil Nejezchleb, Ph.D.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C:\Users\martin.svanda\Pictures\Mlsna_petřík\JKGF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018" y="2360612"/>
            <a:ext cx="2235518" cy="29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9FAD21-0D39-4F13-96C4-E21188D1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3017" y="6789103"/>
            <a:ext cx="2251327" cy="33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6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Činnosti ÚOHS – Sekce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sz="3600" dirty="0"/>
              <a:t>výkon dozoru (viz dále)</a:t>
            </a:r>
          </a:p>
          <a:p>
            <a:r>
              <a:rPr lang="cs-CZ" sz="3600" dirty="0"/>
              <a:t>výkladová stanoviska a metodika</a:t>
            </a:r>
          </a:p>
          <a:p>
            <a:pPr lvl="1"/>
            <a:r>
              <a:rPr lang="cs-CZ" sz="2800" dirty="0"/>
              <a:t>vybraná stanoviska vydávána ve spolupráci s gestorem zákona č. 134/2016 Sb. – Ministerstvem pro místní rozvoj</a:t>
            </a:r>
          </a:p>
          <a:p>
            <a:pPr lvl="2"/>
            <a:r>
              <a:rPr lang="cs-CZ" sz="2400" dirty="0"/>
              <a:t>Společné stanovisko Ministerstva pro místní rozvoj a Úřadu pro ochranu hospodářské soutěže k problematice nárůstu cen stavebních materiálů</a:t>
            </a:r>
            <a:endParaRPr lang="cs-CZ" sz="2100" b="0" dirty="0"/>
          </a:p>
          <a:p>
            <a:r>
              <a:rPr lang="cs-CZ" sz="3600" dirty="0"/>
              <a:t>osvěta</a:t>
            </a:r>
          </a:p>
          <a:p>
            <a:pPr lvl="1"/>
            <a:r>
              <a:rPr lang="cs-CZ" sz="2800" dirty="0"/>
              <a:t>Metodické</a:t>
            </a:r>
            <a:r>
              <a:rPr lang="cs-CZ" sz="2800" b="0" dirty="0"/>
              <a:t> dny veřejného zadávání*</a:t>
            </a:r>
          </a:p>
          <a:p>
            <a:pPr lvl="2"/>
            <a:r>
              <a:rPr lang="cs-CZ" sz="2100" dirty="0"/>
              <a:t>5. metodický den ÚOHS – </a:t>
            </a:r>
            <a:r>
              <a:rPr lang="cs-CZ" sz="2100" b="1" dirty="0"/>
              <a:t>8. 12. 2021  </a:t>
            </a:r>
            <a:r>
              <a:rPr lang="cs-CZ" sz="2100" dirty="0"/>
              <a:t>(jednací řízení bez uveřejnění, dynamický nákupní systém, rámcová dohoda.</a:t>
            </a:r>
            <a:endParaRPr lang="cs-CZ" sz="2100" b="1" dirty="0"/>
          </a:p>
          <a:p>
            <a:pPr lvl="1"/>
            <a:r>
              <a:rPr lang="cs-CZ" sz="2800" dirty="0"/>
              <a:t>účast na seminářích a konferencích –</a:t>
            </a:r>
            <a:r>
              <a:rPr lang="cs-CZ" sz="2800" dirty="0">
                <a:solidFill>
                  <a:srgbClr val="004D7E"/>
                </a:solidFill>
              </a:rPr>
              <a:t> </a:t>
            </a:r>
            <a:r>
              <a:rPr lang="cs-CZ" sz="2800" dirty="0"/>
              <a:t>zefektivnění zadavatelského prostředí</a:t>
            </a:r>
          </a:p>
          <a:p>
            <a:pPr marL="360363" lvl="1" indent="-360363">
              <a:buClr>
                <a:srgbClr val="40B4E5"/>
              </a:buClr>
              <a:buFont typeface="Wingdings" charset="2"/>
              <a:buChar char="§"/>
            </a:pPr>
            <a:r>
              <a:rPr lang="cs-CZ" sz="3600" b="1" dirty="0"/>
              <a:t>další činnosti</a:t>
            </a:r>
          </a:p>
          <a:p>
            <a:pPr lvl="1">
              <a:buClr>
                <a:srgbClr val="40B4E5"/>
              </a:buClr>
            </a:pPr>
            <a:r>
              <a:rPr lang="cs-CZ" sz="2800" dirty="0"/>
              <a:t>sbírka rozhodnutí – možná inspirace jak (ne)postupovat </a:t>
            </a:r>
          </a:p>
          <a:p>
            <a:pPr lvl="1">
              <a:buClr>
                <a:srgbClr val="40B4E5"/>
              </a:buClr>
            </a:pPr>
            <a:r>
              <a:rPr lang="cs-CZ" sz="2800" dirty="0"/>
              <a:t>spolupráce s auditními orgány – Ministerstvo financí</a:t>
            </a:r>
          </a:p>
          <a:p>
            <a:pPr lvl="1">
              <a:buClr>
                <a:srgbClr val="40B4E5"/>
              </a:buClr>
            </a:pPr>
            <a:r>
              <a:rPr lang="cs-CZ" sz="2800" dirty="0"/>
              <a:t>vydávání Informačních listů </a:t>
            </a:r>
          </a:p>
          <a:p>
            <a:pPr lvl="1">
              <a:buClr>
                <a:srgbClr val="40B4E5"/>
              </a:buClr>
            </a:pPr>
            <a:r>
              <a:rPr lang="cs-CZ" sz="2800" dirty="0"/>
              <a:t>stručný průvodce zadavatele světem veřejných zakázek (3 díly)</a:t>
            </a:r>
          </a:p>
          <a:p>
            <a:pPr marL="812719" lvl="1" indent="0">
              <a:buClr>
                <a:srgbClr val="40B4E5"/>
              </a:buClr>
              <a:buNone/>
            </a:pPr>
            <a:r>
              <a:rPr lang="cs-CZ" sz="1800" dirty="0">
                <a:solidFill>
                  <a:srgbClr val="00002C"/>
                </a:solidFill>
              </a:rPr>
              <a:t>*  https://www.uohs.cz/cs/informacni-centrum/metodicke-dny-verejneho-zadavani.html</a:t>
            </a:r>
          </a:p>
        </p:txBody>
      </p:sp>
    </p:spTree>
    <p:extLst>
      <p:ext uri="{BB962C8B-B14F-4D97-AF65-F5344CB8AC3E}">
        <p14:creationId xmlns:p14="http://schemas.microsoft.com/office/powerpoint/2010/main" val="335305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812880" y="912811"/>
            <a:ext cx="14948762" cy="1653209"/>
          </a:xfrm>
        </p:spPr>
        <p:txBody>
          <a:bodyPr/>
          <a:lstStyle/>
          <a:p>
            <a:r>
              <a:rPr lang="cs-CZ" sz="4400" dirty="0"/>
              <a:t>Stručný průvodce zadavatele světem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812878" y="2205980"/>
            <a:ext cx="14631830" cy="85275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srozumitelná forma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zakázkový </a:t>
            </a:r>
            <a:r>
              <a:rPr lang="cs-CZ" sz="3600" dirty="0" err="1"/>
              <a:t>check</a:t>
            </a:r>
            <a:r>
              <a:rPr lang="cs-CZ" sz="3600" dirty="0"/>
              <a:t> list – viz 3. díl průvodce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r>
              <a:rPr lang="cs-CZ" sz="1600" dirty="0">
                <a:hlinkClick r:id="rId2"/>
              </a:rPr>
              <a:t>http://www.uohs.cz/download/Informacni_listy/2019/Infolist_2019_02.pdf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http://www.uohs.cz/download/Informacni_listy/2019/Infolist_2019_03_pruvodceVZ_II.pdf</a:t>
            </a:r>
            <a:endParaRPr lang="cs-CZ" sz="1600" dirty="0"/>
          </a:p>
          <a:p>
            <a:r>
              <a:rPr lang="cs-CZ" sz="1600" dirty="0">
                <a:hlinkClick r:id="rId4"/>
              </a:rPr>
              <a:t>http://www.uohs.cz/download/Informacni_listy/2020/2020_01_infolist_pruvodce3.pdf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737" y="3682512"/>
            <a:ext cx="3660128" cy="49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20" y="3673908"/>
            <a:ext cx="3660129" cy="49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48" y="3682512"/>
            <a:ext cx="3597514" cy="482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3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400" dirty="0"/>
              <a:t>Dozor nad zadáváním veřejných zakázek, režim VZ</a:t>
            </a:r>
          </a:p>
          <a:p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D23DE23-CD5B-40CE-AD33-57A6ED1E5F8A}"/>
              </a:ext>
            </a:extLst>
          </p:cNvPr>
          <p:cNvSpPr txBox="1">
            <a:spLocks/>
          </p:cNvSpPr>
          <p:nvPr/>
        </p:nvSpPr>
        <p:spPr>
          <a:xfrm>
            <a:off x="812880" y="2748504"/>
            <a:ext cx="14631830" cy="8527509"/>
          </a:xfrm>
          <a:prstGeom prst="rect">
            <a:avLst/>
          </a:prstGeom>
        </p:spPr>
        <p:txBody>
          <a:bodyPr lIns="0" tIns="0" rIns="0" bIns="0"/>
          <a:lstStyle>
            <a:lvl1pPr marL="360363" indent="-360363" algn="l" defTabSz="812719" rtl="0" eaLnBrk="1" latinLnBrk="0" hangingPunct="1">
              <a:spcBef>
                <a:spcPct val="20000"/>
              </a:spcBef>
              <a:buClr>
                <a:srgbClr val="40B4E5"/>
              </a:buClr>
              <a:buFont typeface="Wingdings" charset="2"/>
              <a:buChar char="§"/>
              <a:defRPr sz="248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668" indent="-507949" algn="l" defTabSz="812719" rtl="0" eaLnBrk="1" latinLnBrk="0" hangingPunct="1">
              <a:spcBef>
                <a:spcPct val="20000"/>
              </a:spcBef>
              <a:buFont typeface="Arial"/>
              <a:buChar char="–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797" indent="-406359" algn="l" defTabSz="812719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516" indent="-406359" algn="l" defTabSz="812719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234" indent="-406359" algn="l" defTabSz="812719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69953" indent="-406359" algn="l" defTabSz="81271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672" indent="-406359" algn="l" defTabSz="81271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390" indent="-406359" algn="l" defTabSz="81271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109" indent="-406359" algn="l" defTabSz="81271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0" dirty="0"/>
              <a:t>šetření podnětů</a:t>
            </a:r>
          </a:p>
          <a:p>
            <a:r>
              <a:rPr lang="cs-CZ" sz="3200" b="0" dirty="0"/>
              <a:t>vedení správních řízení – na návrh, z moci úřední</a:t>
            </a:r>
          </a:p>
          <a:p>
            <a:pPr lvl="1"/>
            <a:r>
              <a:rPr lang="cs-CZ" sz="2800" dirty="0"/>
              <a:t>soulad postupu zadavatele se ZZVZ – zásady 3E ÚOHS nepřezkoumává</a:t>
            </a:r>
            <a:endParaRPr lang="cs-CZ" sz="2800" b="0" dirty="0"/>
          </a:p>
          <a:p>
            <a:r>
              <a:rPr lang="cs-CZ" sz="3200" b="0" dirty="0"/>
              <a:t>provádění kontrol dle kontrolního řádu</a:t>
            </a:r>
          </a:p>
          <a:p>
            <a:pPr marL="0" indent="0">
              <a:buNone/>
            </a:pPr>
            <a:endParaRPr lang="cs-CZ" sz="3200" b="0" dirty="0"/>
          </a:p>
          <a:p>
            <a:r>
              <a:rPr lang="cs-CZ" sz="3200" dirty="0"/>
              <a:t>režim veřejné zakázky – určení dle předpokládané hodnoty</a:t>
            </a:r>
          </a:p>
          <a:p>
            <a:pPr lvl="1"/>
            <a:r>
              <a:rPr lang="cs-CZ" sz="2800" dirty="0"/>
              <a:t>§ 27 ZZVZ – veřejná zakázka malého rozsahu</a:t>
            </a:r>
            <a:endParaRPr lang="cs-CZ" sz="2100" dirty="0"/>
          </a:p>
          <a:p>
            <a:pPr lvl="2"/>
            <a:r>
              <a:rPr lang="cs-CZ" sz="2800" dirty="0"/>
              <a:t>ÚOHS není příslušný k dozoru</a:t>
            </a:r>
          </a:p>
          <a:p>
            <a:pPr lvl="2"/>
            <a:r>
              <a:rPr lang="cs-CZ" sz="2800" dirty="0"/>
              <a:t>povinnost dodržování zásad dle § 6 ZZVZ – viz § 31 ZZVZ</a:t>
            </a:r>
          </a:p>
          <a:p>
            <a:pPr lvl="2"/>
            <a:r>
              <a:rPr lang="cs-CZ" sz="2800" dirty="0"/>
              <a:t>výjimka</a:t>
            </a:r>
          </a:p>
          <a:p>
            <a:pPr lvl="3"/>
            <a:r>
              <a:rPr lang="cs-CZ" sz="2400" dirty="0"/>
              <a:t>zadavatel zahájil zadávací řízení, i když nemusel (viz § 4 odst. 4 ZZVZ)</a:t>
            </a:r>
          </a:p>
          <a:p>
            <a:pPr lvl="3"/>
            <a:r>
              <a:rPr lang="cs-CZ" sz="2400" dirty="0"/>
              <a:t>nezákonné dělení veřejné zakázky – rozsáhlá rozhodovací praxe</a:t>
            </a:r>
          </a:p>
          <a:p>
            <a:pPr lvl="3"/>
            <a:r>
              <a:rPr lang="cs-CZ" sz="2400" dirty="0" err="1"/>
              <a:t>uveřejňovací</a:t>
            </a:r>
            <a:r>
              <a:rPr lang="cs-CZ" sz="2400" dirty="0"/>
              <a:t> povinnosti – viz § 219 ZZVZ  (povinnost uveřejnit smlouvu na VZ nad  500 tis., přičemž tato povinnost se vztahuje rovněž na následné dodatky ke smlouvě)</a:t>
            </a:r>
          </a:p>
          <a:p>
            <a:pPr lvl="1"/>
            <a:r>
              <a:rPr lang="cs-CZ" sz="2800" dirty="0"/>
              <a:t>§ 26 ZZVZ – podlimitní veřejná zakázka (postup dle pravidel vymezených v ZZVZ)</a:t>
            </a:r>
          </a:p>
          <a:p>
            <a:pPr lvl="1"/>
            <a:r>
              <a:rPr lang="cs-CZ" sz="2800" dirty="0"/>
              <a:t>§ 25 ZZVZ  – nadlimitní veřejná zakázka (postup dle pravidel vymezených v ZZVZ)</a:t>
            </a:r>
          </a:p>
        </p:txBody>
      </p:sp>
    </p:spTree>
    <p:extLst>
      <p:ext uri="{BB962C8B-B14F-4D97-AF65-F5344CB8AC3E}">
        <p14:creationId xmlns:p14="http://schemas.microsoft.com/office/powerpoint/2010/main" val="209932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83325" y="912812"/>
            <a:ext cx="14631829" cy="1447800"/>
          </a:xfrm>
        </p:spPr>
        <p:txBody>
          <a:bodyPr/>
          <a:lstStyle/>
          <a:p>
            <a:r>
              <a:rPr lang="cs-CZ" sz="4400" dirty="0"/>
              <a:t>Šetření podnětů, navazující povinnosti zadavatele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812879" y="2360612"/>
            <a:ext cx="14631830" cy="8915401"/>
          </a:xfrm>
        </p:spPr>
        <p:txBody>
          <a:bodyPr/>
          <a:lstStyle/>
          <a:p>
            <a:r>
              <a:rPr lang="cs-CZ" sz="3200" dirty="0"/>
              <a:t>povinnost zaslat dokumentaci o zadávacím řízení do 10 dnů od obdržení výzvy - § 258 ZZVZ</a:t>
            </a:r>
          </a:p>
          <a:p>
            <a:pPr lvl="1"/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dokumentace o ZŘ</a:t>
            </a:r>
            <a:r>
              <a:rPr lang="cs-CZ" sz="2800" dirty="0"/>
              <a:t> viz § 216 odst. 1 ZZVZ – vše, co zadavatel pořídí či obdrží v souvislosti se zadáváním veřejné zakázky a co dokumentuje jeho postup (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pozor i doručenky jsou součástí dokumentace</a:t>
            </a:r>
            <a:r>
              <a:rPr lang="cs-CZ" sz="2800" dirty="0"/>
              <a:t>) – v originále</a:t>
            </a:r>
          </a:p>
          <a:p>
            <a:pPr lvl="1"/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  <a:t>zaslat</a:t>
            </a:r>
            <a:r>
              <a:rPr lang="cs-CZ" sz="2800" u="sng" dirty="0">
                <a:solidFill>
                  <a:schemeClr val="accent1">
                    <a:lumMod val="75000"/>
                  </a:schemeClr>
                </a:solidFill>
              </a:rPr>
              <a:t> dokumentaci o ZŘ </a:t>
            </a:r>
            <a:r>
              <a:rPr lang="cs-CZ" sz="2800" dirty="0"/>
              <a:t>– část možno i poštou (§ 252 odst. 3 a 4 ZZVZ) → předat nejpozději 10. den k přepravě. Velké soubory možno zaslat na CD či </a:t>
            </a:r>
            <a:r>
              <a:rPr lang="cs-CZ" sz="2800" dirty="0" err="1"/>
              <a:t>flash</a:t>
            </a:r>
            <a:r>
              <a:rPr lang="cs-CZ" sz="2800" dirty="0"/>
              <a:t> disku, avšak </a:t>
            </a:r>
            <a:r>
              <a:rPr lang="cs-CZ" sz="2800" dirty="0">
                <a:solidFill>
                  <a:srgbClr val="004D7E"/>
                </a:solidFill>
              </a:rPr>
              <a:t>nikoli prostřednictvím e-úschoven či </a:t>
            </a:r>
            <a:r>
              <a:rPr lang="cs-CZ" sz="2800" dirty="0" err="1">
                <a:solidFill>
                  <a:srgbClr val="004D7E"/>
                </a:solidFill>
              </a:rPr>
              <a:t>cloudu</a:t>
            </a:r>
            <a:r>
              <a:rPr lang="cs-CZ" sz="2800" b="1" dirty="0">
                <a:solidFill>
                  <a:srgbClr val="004D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2800" dirty="0"/>
          </a:p>
          <a:p>
            <a:pPr marL="0" indent="0">
              <a:buNone/>
            </a:pPr>
            <a:r>
              <a:rPr lang="cs-CZ" sz="2800" b="0" dirty="0"/>
              <a:t>	– nesplnění povinnosti = přestupek dle § 268 odst. 1 písm. e) ZZVZ</a:t>
            </a:r>
            <a:r>
              <a:rPr lang="cs-CZ" sz="3600" b="0" dirty="0"/>
              <a:t>  - </a:t>
            </a:r>
            <a:r>
              <a:rPr lang="cs-CZ" sz="2400" b="0" dirty="0"/>
              <a:t>pokuta až 1 mil. Kč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3200" dirty="0"/>
              <a:t>vyjádření zadavatele k obsahu podnětu představuje významný podklad, neboť Úřad nezná myšlenkové pochody zadavatele</a:t>
            </a:r>
          </a:p>
          <a:p>
            <a:pPr marL="0" indent="0">
              <a:buNone/>
            </a:pPr>
            <a:r>
              <a:rPr lang="cs-CZ" sz="2800" b="0" dirty="0"/>
              <a:t>	– nezaslání vyjádření není přestupkem, ale je doporučeno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3200" dirty="0"/>
              <a:t>výsledek šetření podnětu (nebyly shledány důvodu x oznámení o zahájení správního řízení z moci úřední</a:t>
            </a:r>
          </a:p>
          <a:p>
            <a:pPr marL="0" indent="0">
              <a:buNone/>
            </a:pPr>
            <a:endParaRPr lang="cs-CZ" sz="3600" dirty="0"/>
          </a:p>
          <a:p>
            <a:pPr marL="711129" lvl="2" indent="0">
              <a:buClr>
                <a:srgbClr val="40B4E5"/>
              </a:buClr>
              <a:buNone/>
            </a:pPr>
            <a:endParaRPr lang="cs-CZ" sz="2800" dirty="0"/>
          </a:p>
          <a:p>
            <a:pPr marL="360363" lvl="1" indent="-360363">
              <a:buClr>
                <a:srgbClr val="40B4E5"/>
              </a:buClr>
              <a:buFont typeface="Wingdings" charset="2"/>
              <a:buChar char="§"/>
            </a:pPr>
            <a:endParaRPr lang="cs-CZ" sz="3600" b="1" dirty="0"/>
          </a:p>
          <a:p>
            <a:pPr lvl="1"/>
            <a:endParaRPr lang="cs-CZ" sz="5420" dirty="0"/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917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83325" y="912812"/>
            <a:ext cx="15194341" cy="1447800"/>
          </a:xfrm>
        </p:spPr>
        <p:txBody>
          <a:bodyPr/>
          <a:lstStyle/>
          <a:p>
            <a:r>
              <a:rPr lang="cs-CZ" sz="4400" dirty="0"/>
              <a:t>I Vedení správních řízení, navazující povinnosti zadavatele</a:t>
            </a:r>
          </a:p>
          <a:p>
            <a:endParaRPr lang="cs-CZ" sz="4400" dirty="0"/>
          </a:p>
          <a:p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3"/>
          </p:nvPr>
        </p:nvSpPr>
        <p:spPr>
          <a:xfrm>
            <a:off x="783325" y="3070076"/>
            <a:ext cx="14228683" cy="8915401"/>
          </a:xfrm>
        </p:spPr>
        <p:txBody>
          <a:bodyPr/>
          <a:lstStyle/>
          <a:p>
            <a:r>
              <a:rPr lang="cs-CZ" sz="3200" dirty="0"/>
              <a:t>správní řízení ex offo</a:t>
            </a:r>
          </a:p>
          <a:p>
            <a:pPr lvl="1"/>
            <a:r>
              <a:rPr lang="cs-CZ" sz="2800" dirty="0"/>
              <a:t>předmět vymezen v oznámení o zahájení SŘ nebo v příkazu</a:t>
            </a:r>
          </a:p>
          <a:p>
            <a:pPr lvl="1"/>
            <a:r>
              <a:rPr lang="cs-CZ" sz="2800" dirty="0"/>
              <a:t>možnost vyjádření zadavatele ve stanovených lhůtách</a:t>
            </a:r>
          </a:p>
          <a:p>
            <a:r>
              <a:rPr lang="cs-CZ" sz="3200" dirty="0"/>
              <a:t>správní řízení zahájené na návrh</a:t>
            </a:r>
          </a:p>
          <a:p>
            <a:pPr lvl="1"/>
            <a:r>
              <a:rPr lang="cs-CZ" sz="2800" dirty="0">
                <a:solidFill>
                  <a:srgbClr val="00002C"/>
                </a:solidFill>
              </a:rPr>
              <a:t>předmět SŘ vymezen navrhovatelem v rámci podaného návrhu a musí odpovídat námitkám (jinak zastavení § 257 písm. h) ZZVZ)</a:t>
            </a:r>
          </a:p>
          <a:p>
            <a:pPr lvl="1"/>
            <a:r>
              <a:rPr lang="cs-CZ" sz="2800" dirty="0">
                <a:solidFill>
                  <a:srgbClr val="00002C"/>
                </a:solidFill>
              </a:rPr>
              <a:t>nutnost vypořádat podané námitky – podrobně, srozumitelně a včas, povinnost vyjádřit se ke všem podaným námitkám – pokud tak zadavatel neučiní Úřad uloží nápravné opatření dle § 263 odst. 5, 6 ZZVZ</a:t>
            </a:r>
          </a:p>
          <a:p>
            <a:pPr lvl="1"/>
            <a:r>
              <a:rPr lang="cs-CZ" sz="2800" b="0" dirty="0">
                <a:solidFill>
                  <a:srgbClr val="00002C"/>
                </a:solidFill>
              </a:rPr>
              <a:t>povinnost zadavatele dle § 252 odst. 1 ZZVZ do 10 dnů od obdržení stejnopisu návrhu: </a:t>
            </a:r>
          </a:p>
          <a:p>
            <a:pPr marL="1477489" lvl="3" indent="0" algn="just">
              <a:spcBef>
                <a:spcPts val="0"/>
              </a:spcBef>
              <a:buClr>
                <a:srgbClr val="40B4E5"/>
              </a:buClr>
              <a:buNone/>
            </a:pPr>
            <a:r>
              <a:rPr lang="cs-CZ" sz="2800" b="1" dirty="0">
                <a:solidFill>
                  <a:srgbClr val="00002C"/>
                </a:solidFill>
              </a:rPr>
              <a:t>– </a:t>
            </a:r>
            <a:r>
              <a:rPr lang="cs-CZ" sz="2800" b="1" u="sng" dirty="0">
                <a:solidFill>
                  <a:srgbClr val="40B4E5"/>
                </a:solidFill>
              </a:rPr>
              <a:t>doručit</a:t>
            </a:r>
            <a:r>
              <a:rPr lang="cs-CZ" sz="2800" u="sng" dirty="0">
                <a:solidFill>
                  <a:srgbClr val="40B4E5"/>
                </a:solidFill>
              </a:rPr>
              <a:t> vyjádření</a:t>
            </a:r>
            <a:r>
              <a:rPr lang="cs-CZ" sz="2800" dirty="0">
                <a:solidFill>
                  <a:srgbClr val="40B4E5"/>
                </a:solidFill>
              </a:rPr>
              <a:t> k návrhu </a:t>
            </a:r>
            <a:r>
              <a:rPr lang="cs-CZ" sz="2800" dirty="0">
                <a:solidFill>
                  <a:srgbClr val="00002C"/>
                </a:solidFill>
              </a:rPr>
              <a:t>– dat. schránkou nebo jako datovou zprávu (např. e-mail) podepsanou uznávaným el. podpisem (§ 252 odst. 3 ZZVZ) </a:t>
            </a:r>
          </a:p>
          <a:p>
            <a:pPr marL="1477489" lvl="3" indent="0" algn="just">
              <a:spcBef>
                <a:spcPts val="0"/>
              </a:spcBef>
              <a:buClr>
                <a:srgbClr val="40B4E5"/>
              </a:buClr>
              <a:buNone/>
            </a:pPr>
            <a:r>
              <a:rPr lang="cs-CZ" sz="2800" b="1" dirty="0">
                <a:solidFill>
                  <a:srgbClr val="00002C"/>
                </a:solidFill>
              </a:rPr>
              <a:t>– </a:t>
            </a:r>
            <a:r>
              <a:rPr lang="cs-CZ" sz="2800" b="1" u="sng" dirty="0">
                <a:solidFill>
                  <a:srgbClr val="40B4E5"/>
                </a:solidFill>
              </a:rPr>
              <a:t>zaslat</a:t>
            </a:r>
            <a:r>
              <a:rPr lang="cs-CZ" sz="2800" u="sng" dirty="0">
                <a:solidFill>
                  <a:srgbClr val="40B4E5"/>
                </a:solidFill>
              </a:rPr>
              <a:t> dokumentaci o ZŘ </a:t>
            </a:r>
            <a:r>
              <a:rPr lang="cs-CZ" sz="2800" dirty="0">
                <a:solidFill>
                  <a:srgbClr val="00002C"/>
                </a:solidFill>
              </a:rPr>
              <a:t>– část možno i poštou (§ 252 odst. 3 a 4 ZZVZ)</a:t>
            </a:r>
            <a:r>
              <a:rPr lang="cs-CZ" dirty="0">
                <a:solidFill>
                  <a:srgbClr val="00002C"/>
                </a:solidFill>
              </a:rPr>
              <a:t> →</a:t>
            </a:r>
            <a:r>
              <a:rPr lang="cs-CZ" sz="2800" dirty="0">
                <a:solidFill>
                  <a:srgbClr val="00002C"/>
                </a:solidFill>
              </a:rPr>
              <a:t> předat nejpozději 10. den k přepravě. Velké soubory možno zaslat na CD či </a:t>
            </a:r>
            <a:r>
              <a:rPr lang="cs-CZ" sz="2800" dirty="0" err="1">
                <a:solidFill>
                  <a:srgbClr val="00002C"/>
                </a:solidFill>
              </a:rPr>
              <a:t>flash</a:t>
            </a:r>
            <a:r>
              <a:rPr lang="cs-CZ" sz="2800" dirty="0">
                <a:solidFill>
                  <a:srgbClr val="00002C"/>
                </a:solidFill>
              </a:rPr>
              <a:t> disku, avšak nikoli prostřednictvím e-úschoven či </a:t>
            </a:r>
            <a:r>
              <a:rPr lang="cs-CZ" sz="2800" dirty="0" err="1">
                <a:solidFill>
                  <a:srgbClr val="00002C"/>
                </a:solidFill>
              </a:rPr>
              <a:t>cloudu</a:t>
            </a:r>
            <a:r>
              <a:rPr lang="cs-CZ" sz="2800" b="1" dirty="0">
                <a:solidFill>
                  <a:srgbClr val="00002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cs-CZ" sz="2800" dirty="0">
                <a:solidFill>
                  <a:srgbClr val="00002C"/>
                </a:solidFill>
              </a:rPr>
              <a:t> – v originále.</a:t>
            </a:r>
          </a:p>
          <a:p>
            <a:pPr marL="1477489" lvl="3" indent="0" algn="just">
              <a:spcBef>
                <a:spcPts val="1200"/>
              </a:spcBef>
              <a:spcAft>
                <a:spcPts val="1200"/>
              </a:spcAft>
              <a:buClr>
                <a:srgbClr val="40B4E5"/>
              </a:buClr>
              <a:buNone/>
            </a:pPr>
            <a:endParaRPr lang="cs-CZ" sz="2800" dirty="0">
              <a:solidFill>
                <a:srgbClr val="00002C"/>
              </a:solidFill>
            </a:endParaRPr>
          </a:p>
          <a:p>
            <a:pPr lvl="1"/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pPr marL="360363" lvl="1" indent="-360363">
              <a:buClr>
                <a:srgbClr val="40B4E5"/>
              </a:buClr>
              <a:buFont typeface="Wingdings" charset="2"/>
              <a:buChar char="§"/>
            </a:pPr>
            <a:endParaRPr lang="cs-CZ" sz="3600" b="1" dirty="0"/>
          </a:p>
          <a:p>
            <a:pPr lvl="1"/>
            <a:endParaRPr lang="cs-CZ" sz="5420" dirty="0"/>
          </a:p>
          <a:p>
            <a:pPr lvl="1"/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55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1178</Words>
  <Application>Microsoft Office PowerPoint</Application>
  <PresentationFormat>Vlastní</PresentationFormat>
  <Paragraphs>158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</dc:creator>
  <cp:lastModifiedBy>Vodák Jan</cp:lastModifiedBy>
  <cp:revision>126</cp:revision>
  <cp:lastPrinted>2021-11-24T09:49:46Z</cp:lastPrinted>
  <dcterms:created xsi:type="dcterms:W3CDTF">2017-06-29T14:32:04Z</dcterms:created>
  <dcterms:modified xsi:type="dcterms:W3CDTF">2021-11-24T12:08:59Z</dcterms:modified>
</cp:coreProperties>
</file>